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5" r:id="rId2"/>
    <p:sldId id="283" r:id="rId3"/>
    <p:sldId id="296" r:id="rId4"/>
    <p:sldId id="295" r:id="rId5"/>
    <p:sldId id="260" r:id="rId6"/>
    <p:sldId id="282" r:id="rId7"/>
    <p:sldId id="285" r:id="rId8"/>
    <p:sldId id="294" r:id="rId9"/>
    <p:sldId id="293" r:id="rId10"/>
    <p:sldId id="284" r:id="rId11"/>
    <p:sldId id="288" r:id="rId12"/>
    <p:sldId id="292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1799" userDrawn="1">
          <p15:clr>
            <a:srgbClr val="A4A3A4"/>
          </p15:clr>
        </p15:guide>
        <p15:guide id="3" orient="horz" pos="1366" userDrawn="1">
          <p15:clr>
            <a:srgbClr val="A4A3A4"/>
          </p15:clr>
        </p15:guide>
        <p15:guide id="4" orient="horz" pos="1661" userDrawn="1">
          <p15:clr>
            <a:srgbClr val="A4A3A4"/>
          </p15:clr>
        </p15:guide>
        <p15:guide id="5" pos="1164" userDrawn="1">
          <p15:clr>
            <a:srgbClr val="A4A3A4"/>
          </p15:clr>
        </p15:guide>
        <p15:guide id="6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57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6"/>
      </p:cViewPr>
      <p:guideLst>
        <p:guide orient="horz" pos="822"/>
        <p:guide pos="1799"/>
        <p:guide orient="horz" pos="1366"/>
        <p:guide orient="horz" pos="1661"/>
        <p:guide pos="1164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2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355E-4F12-402F-9BE0-645106A113C0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9509-B752-4C04-A09D-DFBF6575E4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02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6" b="57350"/>
          <a:stretch>
            <a:fillRect/>
          </a:stretch>
        </p:blipFill>
        <p:spPr bwMode="auto">
          <a:xfrm>
            <a:off x="9525" y="9525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70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88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0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4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143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8512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924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389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571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30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4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 txBox="1">
            <a:spLocks/>
          </p:cNvSpPr>
          <p:nvPr userDrawn="1"/>
        </p:nvSpPr>
        <p:spPr>
          <a:xfrm>
            <a:off x="241300" y="1844675"/>
            <a:ext cx="11758613" cy="43211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0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342900" y="1358900"/>
            <a:ext cx="11585575" cy="47339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23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1343025" y="333375"/>
            <a:ext cx="10440988" cy="575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356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241300" y="268288"/>
            <a:ext cx="11687175" cy="5824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78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1080" r="15272"/>
          <a:stretch/>
        </p:blipFill>
        <p:spPr>
          <a:xfrm>
            <a:off x="-2569" y="0"/>
            <a:ext cx="12209022" cy="6858000"/>
          </a:xfrm>
          <a:prstGeom prst="rect">
            <a:avLst/>
          </a:prstGeom>
        </p:spPr>
      </p:pic>
      <p:sp>
        <p:nvSpPr>
          <p:cNvPr id="2" name="內容版面配置區 2"/>
          <p:cNvSpPr txBox="1">
            <a:spLocks/>
          </p:cNvSpPr>
          <p:nvPr userDrawn="1"/>
        </p:nvSpPr>
        <p:spPr>
          <a:xfrm>
            <a:off x="241300" y="268288"/>
            <a:ext cx="11687175" cy="58245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en-US" dirty="0">
              <a:solidFill>
                <a:srgbClr val="0000CC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55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663"/>
            <a:ext cx="12192000" cy="68766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884855" y="365125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1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r>
              <a:rPr lang="zh-TW" altLang="en-US" sz="4000" spc="100" baseline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前想一想</a:t>
            </a:r>
            <a:endParaRPr lang="zh-TW" altLang="en-US" sz="4800" spc="100" baseline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53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" y="0"/>
            <a:ext cx="12180002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975" y="6489250"/>
            <a:ext cx="876876" cy="2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/>
          <p:cNvSpPr txBox="1"/>
          <p:nvPr userDrawn="1"/>
        </p:nvSpPr>
        <p:spPr>
          <a:xfrm>
            <a:off x="429656" y="0"/>
            <a:ext cx="2916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spc="100" baseline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r>
              <a:rPr lang="zh-TW" altLang="en-US" sz="4000" spc="100" baseline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</a:t>
            </a:r>
            <a:r>
              <a:rPr lang="zh-TW" altLang="en-US" sz="4000" spc="100" baseline="0" dirty="0">
                <a:solidFill>
                  <a:schemeClr val="tx1"/>
                </a:solidFill>
              </a:rPr>
              <a:t>與討論</a:t>
            </a:r>
            <a:endParaRPr lang="zh-TW" altLang="en-US" sz="4800" spc="100" baseline="0" dirty="0"/>
          </a:p>
        </p:txBody>
      </p:sp>
    </p:spTree>
    <p:extLst>
      <p:ext uri="{BB962C8B-B14F-4D97-AF65-F5344CB8AC3E}">
        <p14:creationId xmlns:p14="http://schemas.microsoft.com/office/powerpoint/2010/main" val="3382449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0A07B-0511-46C1-91C4-6DB4051F8149}" type="datetimeFigureOut">
              <a:rPr lang="zh-TW" altLang="en-US" smtClean="0"/>
              <a:t>2019/6/26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5F0C-EB3D-466E-8B4A-6A918193B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51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3890682" y="1982975"/>
            <a:ext cx="3245224" cy="1316037"/>
          </a:xfrm>
        </p:spPr>
        <p:txBody>
          <a:bodyPr/>
          <a:lstStyle/>
          <a:p>
            <a:r>
              <a:rPr lang="zh-TW" altLang="en-US" dirty="0"/>
              <a:t>趣味活動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4697508" y="3512394"/>
            <a:ext cx="6275294" cy="20815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>
                <a:cs typeface="+mj-cs"/>
              </a:rPr>
              <a:t>完美的</a:t>
            </a:r>
            <a:r>
              <a:rPr lang="zh-TW" altLang="en-US" sz="6000" dirty="0" smtClean="0">
                <a:cs typeface="+mj-cs"/>
              </a:rPr>
              <a:t>複製</a:t>
            </a:r>
            <a:endParaRPr lang="en-US" altLang="zh-TW" sz="6000" dirty="0" smtClean="0">
              <a:cs typeface="+mj-cs"/>
            </a:endParaRPr>
          </a:p>
          <a:p>
            <a:pPr marL="0" indent="0" algn="ctr"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尋找最像的自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己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30312" y="6381328"/>
            <a:ext cx="41649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/>
              <a:t>本電子教案未標示之圖片來源為：</a:t>
            </a:r>
            <a:r>
              <a:rPr lang="en-US" altLang="zh-TW" sz="1050" dirty="0" err="1"/>
              <a:t>Shutterstock</a:t>
            </a:r>
            <a:r>
              <a:rPr lang="zh-TW" altLang="en-US" sz="1050" dirty="0"/>
              <a:t>、龍騰編輯部繪製</a:t>
            </a:r>
          </a:p>
        </p:txBody>
      </p:sp>
    </p:spTree>
    <p:extLst>
      <p:ext uri="{BB962C8B-B14F-4D97-AF65-F5344CB8AC3E}">
        <p14:creationId xmlns:p14="http://schemas.microsoft.com/office/powerpoint/2010/main" val="1320225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6" y="1328340"/>
            <a:ext cx="7459128" cy="854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/>
              <a:t>上述的性狀哪些屬於單對基因遺傳？</a:t>
            </a:r>
            <a:endParaRPr lang="en-US" altLang="zh-TW" sz="3200" dirty="0"/>
          </a:p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/>
              <a:t>哪些屬於複對偶基因遺傳？</a:t>
            </a:r>
            <a:endParaRPr lang="en-US" altLang="zh-TW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328339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2637762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25300" y="2637762"/>
            <a:ext cx="9651000" cy="32500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全都是單對基因遺傳；另外，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ABO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血型是單對基因遺傳，也是複對偶基因遺傳。</a:t>
            </a:r>
          </a:p>
        </p:txBody>
      </p:sp>
    </p:spTree>
    <p:extLst>
      <p:ext uri="{BB962C8B-B14F-4D97-AF65-F5344CB8AC3E}">
        <p14:creationId xmlns:p14="http://schemas.microsoft.com/office/powerpoint/2010/main" val="42055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6" y="1685871"/>
            <a:ext cx="8116822" cy="487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/>
              <a:t>雙胞胎的性狀遺傳會都一模一樣嗎？</a:t>
            </a:r>
            <a:endParaRPr lang="en-US" altLang="zh-TW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319012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2628435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725300" y="2628436"/>
            <a:ext cx="9765344" cy="3529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不同，雙胞胎性狀不一定會完全相同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14350" indent="-51435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若是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異卵雙生僅有 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的基因是相同 的，若是同卵雙生雙胞胎有接近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一樣的基因，就會有較多相似的性狀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續下頁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70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7" y="1798021"/>
            <a:ext cx="9765344" cy="370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承上頁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 algn="just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 startAt="2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近期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的遺傳學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研究發現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，即使相同的基因組合，在表現過程中仍受到細胞內各種生化因素的調控、基因與環境的交互作用、後天因素⋯⋯等影響，這些都會造成彼此的性狀遺傳差異。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900651"/>
            <a:ext cx="854222" cy="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1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665869" y="3453497"/>
            <a:ext cx="10072041" cy="237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決定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人類性狀的基因，一半來自父親，一半來自母親，兩者共同決定子代的性 狀遺傳，若父親為顯性基因，則會像爸爸，反之則會像媽媽。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續下頁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1951383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3478968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691951" y="1802465"/>
            <a:ext cx="9124732" cy="1302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 smtClean="0"/>
              <a:t>觀察</a:t>
            </a:r>
            <a:r>
              <a:rPr lang="zh-TW" altLang="en-US" sz="3200" dirty="0"/>
              <a:t>一下自己，有哪些性狀像爸爸？哪些像媽媽？或都不像呢？為什麼？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7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1740857" y="1798021"/>
            <a:ext cx="9765344" cy="3707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承上頁</a:t>
            </a:r>
            <a:r>
              <a:rPr lang="en-US" altLang="zh-TW" sz="3200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當然也有可能出現與父母親不同的性狀，例如異基因型雙眼皮父母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(Aa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×Aa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生出單眼皮子女</a:t>
            </a:r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(aa)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 startAt="2"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除遺傳之外，後天的環境條件，如營養、溫度⋯⋯等，也都會影響個體的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性狀表現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00" y="1900651"/>
            <a:ext cx="854222" cy="85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6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1665869" y="3453497"/>
            <a:ext cx="10072041" cy="2378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人類的性狀保守估計有數萬種以上，決定性狀的表現有先天性及後天性的眾多因素， 就連同卵雙生的雙胞胎也有許多的性狀差異。所以，若無血緣關係的同學，在實驗 中的七種性狀都相同，純屬巧合；若再比較多一些性狀，則相同的機率就會大大的 降低了。</a:t>
            </a:r>
            <a:endParaRPr lang="en-US" altLang="zh-TW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1951383"/>
            <a:ext cx="854222" cy="85422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90" y="3478968"/>
            <a:ext cx="854222" cy="854222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1691950" y="1802465"/>
            <a:ext cx="10271449" cy="958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/>
              <a:t>再觀察同學的特徵，有些特徵彼此相似，甚至有明星臉？為何會這樣呢？</a:t>
            </a:r>
            <a:endParaRPr lang="en-US" altLang="zh-TW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615229" y="2680197"/>
            <a:ext cx="7117277" cy="1714523"/>
          </a:xfrm>
        </p:spPr>
        <p:txBody>
          <a:bodyPr>
            <a:no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zh-TW" altLang="en-US" sz="3200" dirty="0"/>
              <a:t>請全班都站起來。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76" y="2792797"/>
            <a:ext cx="2060635" cy="3475855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10168" y="99151"/>
            <a:ext cx="7381301" cy="93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活動步驟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28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598248" y="2690784"/>
            <a:ext cx="7669827" cy="24609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共同推選出一位指標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人物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同學或老師都可以喔∼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指標者站立在教室前方，面向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全體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3" y="2689275"/>
            <a:ext cx="2262474" cy="3588509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10168" y="99151"/>
            <a:ext cx="7381301" cy="93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活動步驟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7212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0168" y="99151"/>
            <a:ext cx="7381301" cy="936435"/>
          </a:xfrm>
        </p:spPr>
        <p:txBody>
          <a:bodyPr vert="horz"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活動步驟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959349" y="1403846"/>
            <a:ext cx="10008795" cy="1845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下表，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性狀若跟指標人物不同者請坐下，相同者請繼續站立著。</a:t>
            </a:r>
            <a:endParaRPr lang="zh-TW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" y="1112513"/>
            <a:ext cx="1631958" cy="512364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7C61BF2-1864-2444-86D5-2C61AE589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90" y="2657475"/>
            <a:ext cx="10278205" cy="34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7C61BF2-1864-2444-86D5-2C61AE58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0226" y="1866900"/>
            <a:ext cx="10296431" cy="3352829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10168" y="99151"/>
            <a:ext cx="7381301" cy="93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mtClean="0"/>
              <a:t>　活動步驟</a:t>
            </a:r>
            <a:endParaRPr lang="zh-TW" altLang="en-US" sz="18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8" y="1112513"/>
            <a:ext cx="1631958" cy="512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8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633888" y="2680199"/>
            <a:ext cx="7529411" cy="2187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重複進行 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，直到剩下最後一位同學為止；該同學就是這些性狀中，最像指標者的人。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79" y="2690978"/>
            <a:ext cx="2569927" cy="3562692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10168" y="99151"/>
            <a:ext cx="7381301" cy="93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活動步驟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8218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460</Words>
  <Application>Microsoft Office PowerPoint</Application>
  <PresentationFormat>寬螢幕</PresentationFormat>
  <Paragraphs>29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7" baseType="lpstr">
      <vt:lpstr>微軟正黑體</vt:lpstr>
      <vt:lpstr>新細明體</vt:lpstr>
      <vt:lpstr>Arial</vt:lpstr>
      <vt:lpstr>Calibri</vt:lpstr>
      <vt:lpstr>Office 佈景主題</vt:lpstr>
      <vt:lpstr>趣味活動</vt:lpstr>
      <vt:lpstr>PowerPoint 簡報</vt:lpstr>
      <vt:lpstr>PowerPoint 簡報</vt:lpstr>
      <vt:lpstr>PowerPoint 簡報</vt:lpstr>
      <vt:lpstr>PowerPoint 簡報</vt:lpstr>
      <vt:lpstr>PowerPoint 簡報</vt:lpstr>
      <vt:lpstr>　活動步驟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趣味活動</dc:title>
  <dc:creator>L18[敬婷]</dc:creator>
  <cp:lastModifiedBy>L76[佩珠]</cp:lastModifiedBy>
  <cp:revision>55</cp:revision>
  <dcterms:created xsi:type="dcterms:W3CDTF">2018-09-25T11:20:37Z</dcterms:created>
  <dcterms:modified xsi:type="dcterms:W3CDTF">2019-06-26T08:12:20Z</dcterms:modified>
</cp:coreProperties>
</file>